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3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42" d="100"/>
          <a:sy n="42" d="100"/>
        </p:scale>
        <p:origin x="60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4/27/2020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499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4/27/2020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03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4/27/2020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7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4/27/2020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898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4/27/2020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165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4/27/2020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341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4/27/2020</a:t>
            </a:fld>
            <a:endParaRPr lang="en-U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857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4/27/2020</a:t>
            </a:fld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79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4/27/2020</a:t>
            </a:fld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619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4/27/2020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45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4/27/2020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968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1">
                <a:lumMod val="5000"/>
                <a:lumOff val="95000"/>
              </a:schemeClr>
            </a:gs>
            <a:gs pos="12000">
              <a:schemeClr val="accent2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4/27/2020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359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146" y="368543"/>
            <a:ext cx="8065707" cy="6120914"/>
          </a:xfrm>
          <a:prstGeom prst="rect">
            <a:avLst/>
          </a:prstGeom>
        </p:spPr>
      </p:pic>
      <p:pic>
        <p:nvPicPr>
          <p:cNvPr id="8" name="Picture 6" descr="image002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488" y="1593215"/>
            <a:ext cx="3529012" cy="333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560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878330" y="635000"/>
            <a:ext cx="8064500" cy="20161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s-ES_tradnl" altLang="es-CL" dirty="0" smtClean="0"/>
              <a:t>		Los gases tienen </a:t>
            </a:r>
            <a:r>
              <a:rPr lang="es-ES_tradnl" altLang="es-CL" b="1" dirty="0" smtClean="0"/>
              <a:t>volumen</a:t>
            </a:r>
            <a:r>
              <a:rPr lang="es-ES_tradnl" altLang="es-CL" dirty="0" smtClean="0"/>
              <a:t>, pero </a:t>
            </a:r>
            <a:r>
              <a:rPr lang="es-ES_tradnl" altLang="es-CL" b="1" dirty="0" smtClean="0"/>
              <a:t>no es definido</a:t>
            </a:r>
            <a:r>
              <a:rPr lang="es-ES_tradnl" altLang="es-CL" dirty="0" smtClean="0"/>
              <a:t>, ya que está dado por la capacidad del recipiente que los contiene. Es decir, podemos comprimirlo. </a:t>
            </a:r>
          </a:p>
        </p:txBody>
      </p:sp>
      <p:pic>
        <p:nvPicPr>
          <p:cNvPr id="3" name="Picture 4" descr="20070924klpcnafyq_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008" y="2749550"/>
            <a:ext cx="2951162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image0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638" y="3163570"/>
            <a:ext cx="381635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361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777048" y="973773"/>
            <a:ext cx="7643812" cy="11811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s-ES_tradnl" altLang="es-CL" sz="2400" smtClean="0"/>
              <a:t>       Al igual que los sólidos y los líquidos, los gases están constituidos </a:t>
            </a:r>
            <a:r>
              <a:rPr lang="es-ES_tradnl" altLang="es-CL" sz="2400" b="1" smtClean="0"/>
              <a:t>por materia, </a:t>
            </a:r>
            <a:r>
              <a:rPr lang="es-ES_tradnl" altLang="es-CL" sz="2400" smtClean="0"/>
              <a:t>es decir, podemos medir</a:t>
            </a:r>
            <a:r>
              <a:rPr lang="es-ES_tradnl" altLang="es-CL" sz="2400" b="1" smtClean="0"/>
              <a:t> </a:t>
            </a:r>
            <a:r>
              <a:rPr lang="es-ES_tradnl" altLang="es-CL" sz="2400" smtClean="0"/>
              <a:t>su</a:t>
            </a:r>
            <a:r>
              <a:rPr lang="es-ES_tradnl" altLang="es-CL" sz="2400" b="1" smtClean="0"/>
              <a:t> masa y su volumen. </a:t>
            </a:r>
            <a:endParaRPr lang="es-ES_tradnl" altLang="es-CL" sz="2400" dirty="0" smtClean="0"/>
          </a:p>
        </p:txBody>
      </p:sp>
      <p:pic>
        <p:nvPicPr>
          <p:cNvPr id="3" name="Picture 4" descr="aireb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048" y="2569528"/>
            <a:ext cx="2808287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6085" y="2548586"/>
            <a:ext cx="2828789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92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1485583" y="550545"/>
            <a:ext cx="8345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s-CL" sz="2400" b="1" dirty="0"/>
              <a:t>Veamos un resumen los tres estados más conocidos ….</a:t>
            </a:r>
          </a:p>
        </p:txBody>
      </p:sp>
      <p:sp>
        <p:nvSpPr>
          <p:cNvPr id="3" name="Rectangle 17"/>
          <p:cNvSpPr txBox="1">
            <a:spLocks noChangeArrowheads="1"/>
          </p:cNvSpPr>
          <p:nvPr/>
        </p:nvSpPr>
        <p:spPr>
          <a:xfrm>
            <a:off x="1629251" y="1446689"/>
            <a:ext cx="7715250" cy="25209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altLang="es-CL" sz="2400" b="1" dirty="0" smtClean="0"/>
              <a:t>Sólido:</a:t>
            </a:r>
            <a:r>
              <a:rPr lang="es-ES_tradnl" altLang="es-CL" sz="2400" dirty="0" smtClean="0"/>
              <a:t> tiene forma y volumen definido.</a:t>
            </a:r>
          </a:p>
          <a:p>
            <a:r>
              <a:rPr lang="es-ES_tradnl" altLang="es-CL" sz="2400" b="1" dirty="0" smtClean="0"/>
              <a:t>Líquido:</a:t>
            </a:r>
            <a:r>
              <a:rPr lang="es-ES_tradnl" altLang="es-CL" sz="2400" dirty="0" smtClean="0"/>
              <a:t> no tiene forma definida, es decir, se adapta a la forma del recipiente y volumen definido. </a:t>
            </a:r>
          </a:p>
          <a:p>
            <a:r>
              <a:rPr lang="es-ES_tradnl" altLang="es-CL" sz="2400" b="1" dirty="0" smtClean="0"/>
              <a:t>Gaseoso:</a:t>
            </a:r>
            <a:r>
              <a:rPr lang="es-ES_tradnl" altLang="es-CL" sz="2400" dirty="0" smtClean="0"/>
              <a:t> no tiene forma definida, se adapta a la forma del recipiente y volumen indefinido, es decir, se puede comprimir.</a:t>
            </a:r>
          </a:p>
        </p:txBody>
      </p:sp>
      <p:pic>
        <p:nvPicPr>
          <p:cNvPr id="4" name="Picture 8" descr="image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967639"/>
            <a:ext cx="18986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image0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557" y="3967639"/>
            <a:ext cx="1798638" cy="217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image0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003" y="3915251"/>
            <a:ext cx="18383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935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023043" y="779145"/>
            <a:ext cx="4043362" cy="777875"/>
          </a:xfrm>
          <a:prstGeom prst="rect">
            <a:avLst/>
          </a:prstGeom>
          <a:solidFill>
            <a:srgbClr val="CC00CC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altLang="es-CL" dirty="0" smtClean="0"/>
              <a:t>    Resumiendo </a:t>
            </a:r>
          </a:p>
        </p:txBody>
      </p:sp>
      <p:graphicFrame>
        <p:nvGraphicFramePr>
          <p:cNvPr id="3" name="Group 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1811379"/>
              </p:ext>
            </p:extLst>
          </p:nvPr>
        </p:nvGraphicFramePr>
        <p:xfrm>
          <a:off x="2029778" y="1892935"/>
          <a:ext cx="8229600" cy="4462463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13716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" charset="0"/>
                        </a:rPr>
                        <a:t>Estado de la materia 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" charset="0"/>
                        </a:rPr>
                        <a:t>¿Tiene forma definida?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" charset="0"/>
                        </a:rPr>
                        <a:t>Tiene volumen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" charset="0"/>
                        </a:rPr>
                        <a:t>¿Ocupa un lugar en el espacio?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" charset="0"/>
                        </a:rPr>
                        <a:t>Tiene masa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" charset="0"/>
                        </a:rPr>
                        <a:t>¿Está constituido por materia?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10302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Sólido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7D5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Sí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7D5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Sí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7D5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Sí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7D5B"/>
                    </a:solidFill>
                  </a:tcPr>
                </a:tc>
              </a:tr>
              <a:tr h="10302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Líquido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Sí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Sí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</a:tr>
              <a:tr h="10302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Gas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Sí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Sí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484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4083368" y="379095"/>
            <a:ext cx="3635375" cy="1098550"/>
          </a:xfrm>
          <a:prstGeom prst="rect">
            <a:avLst/>
          </a:prstGeom>
          <a:solidFill>
            <a:srgbClr val="CC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s-CL" sz="6600" dirty="0">
                <a:solidFill>
                  <a:schemeClr val="tx2"/>
                </a:solidFill>
              </a:rPr>
              <a:t>La  Masa</a:t>
            </a:r>
            <a:endParaRPr lang="es-ES_tradnl" altLang="es-CL" dirty="0">
              <a:solidFill>
                <a:schemeClr val="tx2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0" y="1477645"/>
            <a:ext cx="8791194" cy="2950720"/>
          </a:xfrm>
          <a:prstGeom prst="rect">
            <a:avLst/>
          </a:prstGeom>
        </p:spPr>
      </p:pic>
      <p:pic>
        <p:nvPicPr>
          <p:cNvPr id="4" name="Picture 8" descr="balanza-0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230" y="4428365"/>
            <a:ext cx="18097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8569" y="4064426"/>
            <a:ext cx="2700762" cy="188382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5125" y="4594146"/>
            <a:ext cx="1457070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04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blogalimentos.com/files/uploads/dieta-de-la-sand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857250"/>
            <a:ext cx="3643312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http://www.agroeconomica.pe/wp-content/uploads/2010/08/durazn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8228" y="1383030"/>
            <a:ext cx="1146175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0165" y="2660098"/>
            <a:ext cx="3426249" cy="1012024"/>
          </a:xfrm>
          <a:prstGeom prst="rect">
            <a:avLst/>
          </a:prstGeom>
        </p:spPr>
      </p:pic>
      <p:pic>
        <p:nvPicPr>
          <p:cNvPr id="7" name="Picture 6" descr="http://www.amig.es/datos/fotos/1712/tornillo_ensamblaje.gra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938" y="4648200"/>
            <a:ext cx="2143125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475" y="4795837"/>
            <a:ext cx="3365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7 CuadroTexto"/>
          <p:cNvSpPr txBox="1">
            <a:spLocks noChangeArrowheads="1"/>
          </p:cNvSpPr>
          <p:nvPr/>
        </p:nvSpPr>
        <p:spPr bwMode="auto">
          <a:xfrm>
            <a:off x="5392103" y="4910138"/>
            <a:ext cx="32861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L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Un tornillo tiene más masa que un fósforo.</a:t>
            </a:r>
          </a:p>
        </p:txBody>
      </p:sp>
    </p:spTree>
    <p:extLst>
      <p:ext uri="{BB962C8B-B14F-4D97-AF65-F5344CB8AC3E}">
        <p14:creationId xmlns:p14="http://schemas.microsoft.com/office/powerpoint/2010/main" val="374929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760220" y="1131570"/>
            <a:ext cx="812673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/>
              <a:t>Queridos alumnos : Espero que se encuentren bien junto a su familia. Les envío este </a:t>
            </a:r>
            <a:r>
              <a:rPr lang="es-CL" sz="2800" dirty="0"/>
              <a:t>P</a:t>
            </a:r>
            <a:r>
              <a:rPr lang="es-CL" sz="2800" dirty="0" smtClean="0"/>
              <a:t>ower Point con mucho cariño para que puedan complementarlo con la guía. Espero que les sea útil y escriban a mi correo si tienen dudas.             </a:t>
            </a:r>
          </a:p>
          <a:p>
            <a:r>
              <a:rPr lang="es-CL" sz="2800" dirty="0"/>
              <a:t> </a:t>
            </a:r>
            <a:r>
              <a:rPr lang="es-CL" sz="2800" dirty="0" smtClean="0"/>
              <a:t>     Espero que nos veamos pronto.</a:t>
            </a:r>
          </a:p>
          <a:p>
            <a:endParaRPr lang="es-CL" sz="2800" dirty="0"/>
          </a:p>
          <a:p>
            <a:r>
              <a:rPr lang="es-CL" sz="2800" dirty="0" smtClean="0"/>
              <a:t>                     Un abrazo a la distancia.</a:t>
            </a:r>
          </a:p>
          <a:p>
            <a:endParaRPr lang="es-CL" sz="2800" dirty="0"/>
          </a:p>
          <a:p>
            <a:r>
              <a:rPr lang="es-CL" sz="2800" dirty="0" smtClean="0"/>
              <a:t>                          Profesora Bernardita</a:t>
            </a:r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2568914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1565275"/>
            <a:ext cx="10515600" cy="1325563"/>
          </a:xfrm>
        </p:spPr>
        <p:txBody>
          <a:bodyPr>
            <a:normAutofit fontScale="90000"/>
          </a:bodyPr>
          <a:lstStyle/>
          <a:p>
            <a:r>
              <a:rPr kumimoji="0" lang="es-ES_tradnl" altLang="es-CL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Todo lo que nos rodea está formado por materia. La materia en nuestro planeta  puede encontrarse en tres estados: sólido, líquido y gaseoso. El agua la podemos encontrar en los tres estados. </a:t>
            </a:r>
            <a:endParaRPr lang="es-CL" dirty="0"/>
          </a:p>
        </p:txBody>
      </p:sp>
      <p:pic>
        <p:nvPicPr>
          <p:cNvPr id="4" name="Picture 8" descr="http://3.bp.blogspot.com/_UX0yoB4HzLA/R5OpQ3haRFI/AAAAAAAABZ8/EDrCHpo0hvc/s320/estad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910" y="2731770"/>
            <a:ext cx="7212330" cy="3920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878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4 Título"/>
          <p:cNvSpPr txBox="1">
            <a:spLocks/>
          </p:cNvSpPr>
          <p:nvPr/>
        </p:nvSpPr>
        <p:spPr bwMode="auto">
          <a:xfrm>
            <a:off x="1981199" y="527408"/>
            <a:ext cx="8229600" cy="1143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L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Los estados de la materia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143" y="1800070"/>
            <a:ext cx="2267909" cy="1072989"/>
          </a:xfrm>
          <a:prstGeom prst="rect">
            <a:avLst/>
          </a:prstGeom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185046" y="1890032"/>
            <a:ext cx="2020887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s-CL" sz="4000" dirty="0"/>
              <a:t>Líquido</a:t>
            </a:r>
            <a:r>
              <a:rPr lang="es-ES_tradnl" altLang="es-CL" sz="4800" dirty="0"/>
              <a:t> 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819574" y="1982661"/>
            <a:ext cx="22812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s-CL" sz="4000" dirty="0"/>
              <a:t>Gaseoso</a:t>
            </a:r>
            <a:r>
              <a:rPr lang="es-ES_tradnl" altLang="es-CL" dirty="0"/>
              <a:t> </a:t>
            </a: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9364028" y="1941975"/>
            <a:ext cx="22336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CL" sz="4000" dirty="0"/>
              <a:t>Plasma </a:t>
            </a:r>
          </a:p>
        </p:txBody>
      </p:sp>
      <p:pic>
        <p:nvPicPr>
          <p:cNvPr id="9" name="Picture 12" descr="Natura1_t01_p04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753" y="2726516"/>
            <a:ext cx="1411287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Natura1_t01_p04_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825" y="2767322"/>
            <a:ext cx="1997075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Natura1_t01_p0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104" y="2684336"/>
            <a:ext cx="1908175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6" descr="So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052" y="2697035"/>
            <a:ext cx="1833563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ángulo 12"/>
          <p:cNvSpPr/>
          <p:nvPr/>
        </p:nvSpPr>
        <p:spPr>
          <a:xfrm>
            <a:off x="3004811" y="480622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s-ES_tradnl" altLang="es-CL" sz="2400" dirty="0">
                <a:solidFill>
                  <a:srgbClr val="000000"/>
                </a:solidFill>
                <a:latin typeface="Arial" panose="020B0604020202020204" pitchFamily="34" charset="0"/>
              </a:rPr>
              <a:t>La materia tiene propiedades que son las características  que podemos observar o medir usando nuestros sentidos. </a:t>
            </a:r>
          </a:p>
        </p:txBody>
      </p:sp>
    </p:spTree>
    <p:extLst>
      <p:ext uri="{BB962C8B-B14F-4D97-AF65-F5344CB8AC3E}">
        <p14:creationId xmlns:p14="http://schemas.microsoft.com/office/powerpoint/2010/main" val="381547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971550" y="404813"/>
            <a:ext cx="2981325" cy="628650"/>
          </a:xfrm>
          <a:prstGeom prst="rect">
            <a:avLst/>
          </a:prstGeom>
          <a:solidFill>
            <a:srgbClr val="99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s-ES_tradnl" altLang="es-CL" sz="4400" dirty="0">
                <a:solidFill>
                  <a:schemeClr val="bg1"/>
                </a:solidFill>
              </a:rPr>
              <a:t>Los sólidos</a:t>
            </a:r>
          </a:p>
        </p:txBody>
      </p:sp>
      <p:sp>
        <p:nvSpPr>
          <p:cNvPr id="4" name="Rectángulo 3"/>
          <p:cNvSpPr/>
          <p:nvPr/>
        </p:nvSpPr>
        <p:spPr>
          <a:xfrm>
            <a:off x="2853690" y="1311265"/>
            <a:ext cx="609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C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T</a:t>
            </a:r>
            <a:r>
              <a:rPr kumimoji="0" lang="es-ES_tradnl" altLang="es-CL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ienen forma definida</a:t>
            </a:r>
            <a:r>
              <a:rPr kumimoji="0" lang="es-ES_tradnl" altLang="es-C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, ya que aunque los cambiemos de envase o recipiente, su forma no cambia.</a:t>
            </a:r>
            <a:r>
              <a:rPr kumimoji="0" lang="es-ES_tradnl" altLang="es-CL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endParaRPr kumimoji="0" lang="es-CL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Picture 5" descr="image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507" y="1676727"/>
            <a:ext cx="178117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soli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3645135"/>
            <a:ext cx="33337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461" y="3645135"/>
            <a:ext cx="2883658" cy="192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35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68313" y="836613"/>
            <a:ext cx="813593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CL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		Tienen </a:t>
            </a:r>
            <a:r>
              <a:rPr kumimoji="0" lang="es-ES_tradnl" altLang="es-CL" sz="32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volumen definido</a:t>
            </a:r>
            <a:r>
              <a:rPr kumimoji="0" lang="es-ES_tradnl" altLang="es-CL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es decir, ocupan un lugar en el espacio. </a:t>
            </a:r>
            <a:endParaRPr kumimoji="0" lang="es-ES_tradnl" altLang="es-CL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3" descr="20070924klpcnafyq_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0" y="2347913"/>
            <a:ext cx="5543550" cy="300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977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504950" y="453738"/>
            <a:ext cx="3086100" cy="8509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altLang="es-CL" dirty="0" smtClean="0"/>
              <a:t>Los Líquidos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185160" y="1559608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CL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Los líquidos </a:t>
            </a:r>
            <a:r>
              <a:rPr kumimoji="0" lang="es-ES_tradnl" altLang="es-CL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no tienen una forma definida</a:t>
            </a:r>
            <a:r>
              <a:rPr kumimoji="0" lang="es-ES_tradnl" altLang="es-CL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, sino que adoptan la forma del recipiente  o envase que los contiene</a:t>
            </a:r>
            <a:endParaRPr kumimoji="0" lang="es-CL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5350" y="3386205"/>
            <a:ext cx="2334970" cy="282878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6076" y="3733672"/>
            <a:ext cx="3816427" cy="295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28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567180" y="1533423"/>
            <a:ext cx="4248150" cy="46085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s-ES_tradnl" altLang="es-CL" sz="3600" dirty="0" smtClean="0"/>
              <a:t>      Tienen </a:t>
            </a:r>
            <a:r>
              <a:rPr lang="es-ES_tradnl" altLang="es-CL" sz="3600" b="1" dirty="0" smtClean="0"/>
              <a:t>volumen definido</a:t>
            </a:r>
            <a:r>
              <a:rPr lang="es-ES_tradnl" altLang="es-CL" sz="3600" dirty="0" smtClean="0"/>
              <a:t>, es decir, ocupan un lugar en el espacio y por eso no podemos agregar más líquido en un envase o recipiente que ya está lleno.</a:t>
            </a:r>
            <a:r>
              <a:rPr lang="es-ES_tradnl" altLang="es-CL" dirty="0" smtClean="0"/>
              <a:t>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7477" y="1173264"/>
            <a:ext cx="2694666" cy="496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90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880110" y="526098"/>
            <a:ext cx="4402138" cy="8509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CL" sz="4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Los gases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85800" y="1681956"/>
            <a:ext cx="5193983" cy="2679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C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Los gases </a:t>
            </a:r>
            <a:r>
              <a:rPr kumimoji="0" lang="es-ES_tradnl" altLang="es-CL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 tienen forma definida</a:t>
            </a:r>
            <a:r>
              <a:rPr kumimoji="0" lang="es-ES_tradnl" altLang="es-C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sino que adoptan la forma del recipiente que los contiene. </a:t>
            </a:r>
          </a:p>
        </p:txBody>
      </p:sp>
      <p:pic>
        <p:nvPicPr>
          <p:cNvPr id="4" name="Picture 4" descr="image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889" y="816928"/>
            <a:ext cx="2430462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2193" y="4178935"/>
            <a:ext cx="2517866" cy="218255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1332" y="3355707"/>
            <a:ext cx="2432515" cy="32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74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Verde azulado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</TotalTime>
  <Words>364</Words>
  <Application>Microsoft Office PowerPoint</Application>
  <PresentationFormat>Panorámica</PresentationFormat>
  <Paragraphs>47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Todo lo que nos rodea está formado por materia. La materia en nuestro planeta  puede encontrarse en tres estados: sólido, líquido y gaseoso. El agua la podemos encontrar en los tres estados.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Familia</dc:creator>
  <cp:lastModifiedBy>Usuario de Windows</cp:lastModifiedBy>
  <cp:revision>9</cp:revision>
  <dcterms:created xsi:type="dcterms:W3CDTF">2020-04-23T23:28:33Z</dcterms:created>
  <dcterms:modified xsi:type="dcterms:W3CDTF">2020-04-27T16:54:47Z</dcterms:modified>
</cp:coreProperties>
</file>